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8" r:id="rId14"/>
    <p:sldId id="271" r:id="rId15"/>
    <p:sldId id="272" r:id="rId16"/>
    <p:sldId id="280" r:id="rId17"/>
    <p:sldId id="274" r:id="rId18"/>
    <p:sldId id="275" r:id="rId19"/>
    <p:sldId id="276" r:id="rId20"/>
    <p:sldId id="277" r:id="rId21"/>
    <p:sldId id="281" r:id="rId22"/>
    <p:sldId id="279" r:id="rId23"/>
    <p:sldId id="282" r:id="rId24"/>
    <p:sldId id="283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4AC6EE-643A-4BAB-B127-A12567F6F417}">
  <a:tblStyle styleId="{A04AC6EE-643A-4BAB-B127-A12567F6F4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8"/>
    <p:restoredTop sz="94730"/>
  </p:normalViewPr>
  <p:slideViewPr>
    <p:cSldViewPr snapToGrid="0" snapToObjects="1">
      <p:cViewPr varScale="1">
        <p:scale>
          <a:sx n="176" d="100"/>
          <a:sy n="176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move: chess-&gt;20, go-&gt;361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will only go through the basics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 give you only intuitions and not formal proofs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only the building blocks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networks use them (or their variations) to build more complex networks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0553B29-29DC-2448-90FC-279862C73D4D}" type="datetimeFigureOut">
              <a:rPr lang="en-US" smtClean="0"/>
              <a:t>7/6/18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4C700-F9F7-184C-AD73-2BE034DF7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7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image" Target="../media/image19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800" y="3019631"/>
            <a:ext cx="487175" cy="3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Deep Learning</a:t>
            </a: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@</a:t>
            </a:r>
            <a:r>
              <a:rPr lang="en-GB" dirty="0" err="1"/>
              <a:t>rahul_a_r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IBM </a:t>
            </a:r>
            <a:r>
              <a:rPr lang="en-GB" dirty="0" smtClean="0"/>
              <a:t>Research AI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Perceptron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208" name="Shape 208" descr="perceptr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99" y="1609674"/>
            <a:ext cx="5132025" cy="24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 descr="perceptron-al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375" y="964925"/>
            <a:ext cx="3741226" cy="37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Perceptron</a:t>
            </a:r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216" name="Shape 216" descr="perceptron-fai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425" y="1287050"/>
            <a:ext cx="4217524" cy="316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 descr="perceptron-succes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50" y="1287050"/>
            <a:ext cx="4217524" cy="3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3755" y="1246714"/>
            <a:ext cx="454793" cy="3190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/>
          <p:cNvSpPr/>
          <p:nvPr/>
        </p:nvSpPr>
        <p:spPr>
          <a:xfrm>
            <a:off x="3476458" y="1564347"/>
            <a:ext cx="454793" cy="25555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4659162" y="1885590"/>
            <a:ext cx="454793" cy="19130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5841865" y="2131033"/>
            <a:ext cx="454793" cy="1422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2264120" y="95817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Input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319183" y="4131396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Hidden </a:t>
            </a:r>
            <a:r>
              <a:rPr lang="en-US" sz="1050"/>
              <a:t>1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4501886" y="1623876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Hidden </a:t>
            </a:r>
            <a:r>
              <a:rPr lang="en-US" sz="1050" smtClean="0"/>
              <a:t>2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5774948" y="357701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Output</a:t>
            </a:r>
            <a:endParaRPr lang="en-US" sz="1050" dirty="0"/>
          </a:p>
        </p:txBody>
      </p: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1571859" y="2842099"/>
            <a:ext cx="72189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 flipV="1">
            <a:off x="2748548" y="2842101"/>
            <a:ext cx="727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 flipV="1">
            <a:off x="3931251" y="2842100"/>
            <a:ext cx="727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7" idx="1"/>
          </p:cNvCxnSpPr>
          <p:nvPr/>
        </p:nvCxnSpPr>
        <p:spPr>
          <a:xfrm flipV="1">
            <a:off x="5113955" y="2842100"/>
            <a:ext cx="727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5" idx="0"/>
          </p:cNvCxnSpPr>
          <p:nvPr/>
        </p:nvCxnSpPr>
        <p:spPr>
          <a:xfrm>
            <a:off x="3703854" y="1108215"/>
            <a:ext cx="1" cy="456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6" idx="2"/>
          </p:cNvCxnSpPr>
          <p:nvPr/>
        </p:nvCxnSpPr>
        <p:spPr>
          <a:xfrm flipV="1">
            <a:off x="4886558" y="3798611"/>
            <a:ext cx="1" cy="45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0"/>
          </p:cNvCxnSpPr>
          <p:nvPr/>
        </p:nvCxnSpPr>
        <p:spPr>
          <a:xfrm>
            <a:off x="6069260" y="1694289"/>
            <a:ext cx="2" cy="436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6296658" y="2842099"/>
            <a:ext cx="4868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83362" y="2565103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51605" y="25651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W1</a:t>
            </a:r>
            <a:endParaRPr lang="en-US" sz="1050"/>
          </a:p>
        </p:txBody>
      </p:sp>
      <p:sp>
        <p:nvSpPr>
          <p:cNvPr id="30" name="TextBox 29"/>
          <p:cNvSpPr txBox="1"/>
          <p:nvPr/>
        </p:nvSpPr>
        <p:spPr>
          <a:xfrm>
            <a:off x="4105129" y="25651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W2</a:t>
            </a:r>
            <a:endParaRPr lang="en-US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5258654" y="25651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W3</a:t>
            </a:r>
            <a:endParaRPr lang="en-US" sz="1050" dirty="0"/>
          </a:p>
        </p:txBody>
      </p:sp>
      <p:sp>
        <p:nvSpPr>
          <p:cNvPr id="33" name="TextBox 32"/>
          <p:cNvSpPr txBox="1"/>
          <p:nvPr/>
        </p:nvSpPr>
        <p:spPr>
          <a:xfrm>
            <a:off x="6783519" y="2703599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</a:t>
            </a:r>
            <a:endParaRPr lang="en-US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3513778" y="83121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dirty="0"/>
              <a:t>1</a:t>
            </a:r>
            <a:endParaRPr 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696481" y="425835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b2</a:t>
            </a:r>
            <a:endParaRPr lang="en-US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5879184" y="145204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b3</a:t>
            </a:r>
            <a:endParaRPr lang="en-US" sz="105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837757" y="4906720"/>
            <a:ext cx="4706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27796" y="4664346"/>
            <a:ext cx="22349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Calculate loss and update weights</a:t>
            </a:r>
            <a:endParaRPr lang="en-US" sz="1050" dirty="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0" y="116272"/>
            <a:ext cx="9144000" cy="540703"/>
          </a:xfrm>
        </p:spPr>
        <p:txBody>
          <a:bodyPr/>
          <a:lstStyle/>
          <a:p>
            <a:pPr algn="ctr"/>
            <a:r>
              <a:rPr lang="en-US" smtClean="0"/>
              <a:t>Multilayer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0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Multilayer Perceptron</a:t>
            </a: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pic>
        <p:nvPicPr>
          <p:cNvPr id="232" name="Shape 232" descr="ml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75" y="1017737"/>
            <a:ext cx="5052926" cy="378968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5300900" y="1246825"/>
            <a:ext cx="3604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Universal </a:t>
            </a:r>
            <a:r>
              <a:rPr lang="en-GB" dirty="0" err="1"/>
              <a:t>Approximator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One hidden layer can approximate any mathematical function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Depth is </a:t>
            </a:r>
            <a:r>
              <a:rPr lang="en-GB" dirty="0" smtClean="0"/>
              <a:t>preferred </a:t>
            </a:r>
            <a:r>
              <a:rPr lang="en-GB" dirty="0"/>
              <a:t>over width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 dirty="0"/>
              <a:t>But how do we train?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Gradient </a:t>
            </a:r>
            <a:r>
              <a:rPr lang="en-GB" dirty="0" smtClean="0"/>
              <a:t>Descent</a:t>
            </a:r>
            <a:endParaRPr dirty="0"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Network weights are initialized randomly (with some heuristics)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 predicted output is compared to the ideal output and a loss is calculated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Mean squared error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Cross entropy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Log loss, </a:t>
            </a:r>
            <a:r>
              <a:rPr lang="en-GB" dirty="0" smtClean="0"/>
              <a:t>etc.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Our aim is to minimize this loss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Therefore, we perform the following steps repeatedly: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Give inputs to the network and calculate the loss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Determine the gradient of the loss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Slightly change the weights in the opposite direction of the gradient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This must be done for each weight parameter in the </a:t>
            </a:r>
            <a:r>
              <a:rPr lang="en-GB" dirty="0" smtClean="0"/>
              <a:t>network</a:t>
            </a:r>
            <a:endParaRPr dirty="0"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7343607" y="1268016"/>
            <a:ext cx="876545" cy="876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7343607" y="2421844"/>
            <a:ext cx="876545" cy="876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7343607" y="3575672"/>
            <a:ext cx="876545" cy="876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20840" y="163148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W1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6720840" y="2721617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W2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6720840" y="387544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W3</a:t>
            </a:r>
            <a:endParaRPr lang="en-US" sz="1050" dirty="0"/>
          </a:p>
        </p:txBody>
      </p:sp>
      <p:grpSp>
        <p:nvGrpSpPr>
          <p:cNvPr id="59" name="Group 58"/>
          <p:cNvGrpSpPr/>
          <p:nvPr/>
        </p:nvGrpSpPr>
        <p:grpSpPr>
          <a:xfrm>
            <a:off x="831851" y="1365721"/>
            <a:ext cx="5311534" cy="2988791"/>
            <a:chOff x="838200" y="1838425"/>
            <a:chExt cx="7082045" cy="39850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838425"/>
              <a:ext cx="7082045" cy="3985055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4845013" y="2879303"/>
              <a:ext cx="221381" cy="173255"/>
              <a:chOff x="7074568" y="1126156"/>
              <a:chExt cx="221381" cy="173255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4791895" y="3237725"/>
              <a:ext cx="221381" cy="173255"/>
              <a:chOff x="7074568" y="1126156"/>
              <a:chExt cx="221381" cy="173255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5183679" y="3442158"/>
              <a:ext cx="221381" cy="173255"/>
              <a:chOff x="7074568" y="1126156"/>
              <a:chExt cx="221381" cy="173255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>
            <a:xfrm>
              <a:off x="5183678" y="3783039"/>
              <a:ext cx="221381" cy="173255"/>
              <a:chOff x="7074568" y="1126156"/>
              <a:chExt cx="221381" cy="173255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5488479" y="4132520"/>
              <a:ext cx="221381" cy="173255"/>
              <a:chOff x="7074568" y="1126156"/>
              <a:chExt cx="221381" cy="173255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5821501" y="4417741"/>
              <a:ext cx="221381" cy="173255"/>
              <a:chOff x="7074568" y="1126156"/>
              <a:chExt cx="221381" cy="173255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5932191" y="4787452"/>
              <a:ext cx="221381" cy="173255"/>
              <a:chOff x="7074568" y="1126156"/>
              <a:chExt cx="221381" cy="173255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6369012" y="4994005"/>
              <a:ext cx="221381" cy="173255"/>
              <a:chOff x="7074568" y="1126156"/>
              <a:chExt cx="221381" cy="17325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>
              <a:off x="6833936" y="5265298"/>
              <a:ext cx="221381" cy="173255"/>
              <a:chOff x="7074568" y="1126156"/>
              <a:chExt cx="221381" cy="17325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4593092" y="3142497"/>
              <a:ext cx="221381" cy="173255"/>
              <a:chOff x="7074568" y="1126156"/>
              <a:chExt cx="221381" cy="173255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4314815" y="3410980"/>
              <a:ext cx="221381" cy="173255"/>
              <a:chOff x="7074568" y="1126156"/>
              <a:chExt cx="221381" cy="173255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4029027" y="3696411"/>
              <a:ext cx="221381" cy="173255"/>
              <a:chOff x="7074568" y="1126156"/>
              <a:chExt cx="221381" cy="173255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3648390" y="3869666"/>
              <a:ext cx="221381" cy="173255"/>
              <a:chOff x="7074568" y="1126156"/>
              <a:chExt cx="221381" cy="173255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3154576" y="3869666"/>
              <a:ext cx="221381" cy="173255"/>
              <a:chOff x="7074568" y="1126156"/>
              <a:chExt cx="221381" cy="173255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7074568" y="1126156"/>
                <a:ext cx="221381" cy="173255"/>
              </a:xfrm>
              <a:prstGeom prst="line">
                <a:avLst/>
              </a:prstGeom>
              <a:ln w="508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0" name="Shape 245" descr="backprop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851" y="1061542"/>
            <a:ext cx="5311534" cy="398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46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Nutshell definitions</a:t>
            </a: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Overfitting</a:t>
            </a:r>
            <a:r>
              <a:rPr lang="en-GB"/>
              <a:t>: Perfect fit on training data, poor fit on testing data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Underfitting</a:t>
            </a:r>
            <a:r>
              <a:rPr lang="en-GB"/>
              <a:t>: Poor fit on training data as model is too simple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Regularization</a:t>
            </a:r>
            <a:r>
              <a:rPr lang="en-GB"/>
              <a:t>: Add penalty terms so that model doesn’t overfit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Vanishing gradient</a:t>
            </a:r>
            <a:r>
              <a:rPr lang="en-GB"/>
              <a:t>: Gradient become 0 on multiplications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Exploding gradient</a:t>
            </a:r>
            <a:r>
              <a:rPr lang="en-GB"/>
              <a:t>: Gradient becomes ∞ on multiplications</a:t>
            </a: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263" name="Shape 263" descr="over_under_f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25" y="2904475"/>
            <a:ext cx="6857999" cy="2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Shape 264"/>
          <p:cNvSpPr txBox="1"/>
          <p:nvPr/>
        </p:nvSpPr>
        <p:spPr>
          <a:xfrm>
            <a:off x="7074900" y="210425"/>
            <a:ext cx="17574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Images courtesy: Scikit Learn [4]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Neural Networks</a:t>
            </a:r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 descr="deep_autoenco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325" y="1102150"/>
            <a:ext cx="5143500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Autoencoders</a:t>
            </a: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5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Input: Data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Output: Reconstructed Data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layer acts as one PCA transformation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∴ it can be thought of as non-linear PCA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Innermost layer represents the feature vector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Vanishing/Exploding gradient problem</a:t>
            </a:r>
            <a:endParaRPr b="1"/>
          </a:p>
        </p:txBody>
      </p:sp>
      <p:sp>
        <p:nvSpPr>
          <p:cNvPr id="279" name="Shape 279"/>
          <p:cNvSpPr txBox="1"/>
          <p:nvPr/>
        </p:nvSpPr>
        <p:spPr>
          <a:xfrm>
            <a:off x="6963825" y="4704275"/>
            <a:ext cx="17574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Images courtesy: DeepLearing4J [3]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everywhere!</a:t>
            </a: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540295" y="849032"/>
            <a:ext cx="8295014" cy="4067751"/>
            <a:chOff x="311695" y="942720"/>
            <a:chExt cx="8295014" cy="4067751"/>
          </a:xfrm>
        </p:grpSpPr>
        <p:pic>
          <p:nvPicPr>
            <p:cNvPr id="64" name="Shape 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695" y="2846875"/>
              <a:ext cx="3460101" cy="9001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5" name="Shape 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1" y="1114051"/>
              <a:ext cx="4016525" cy="10732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6" name="Shape 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28225" y="942720"/>
              <a:ext cx="3615600" cy="94747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7" name="Shape 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1700" y="2187268"/>
              <a:ext cx="4016524" cy="659617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8" name="Shape 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28213" y="1880833"/>
              <a:ext cx="3460124" cy="107322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9" name="Shape 6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1700" y="3817175"/>
              <a:ext cx="4672526" cy="5259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0" name="Shape 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71800" y="2954050"/>
              <a:ext cx="4834909" cy="572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1" name="Shape 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941175" y="3526750"/>
              <a:ext cx="3298435" cy="12396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72" name="Shape 7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94400" y="4293521"/>
              <a:ext cx="2777400" cy="71695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Autoencoders</a:t>
            </a:r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286" name="Shape 286" descr="autoencoder_examp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04950"/>
            <a:ext cx="725805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6754950" y="3728800"/>
            <a:ext cx="90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</a:t>
            </a: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3892800" y="3728800"/>
            <a:ext cx="135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9 epochs</a:t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1375075" y="3728800"/>
            <a:ext cx="1358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1 epoch</a:t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7319850" y="4663225"/>
            <a:ext cx="13584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Images courtesy: Variational Autoencoders Explained [5]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3755" y="1246714"/>
            <a:ext cx="454793" cy="31907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ectangle 4"/>
          <p:cNvSpPr/>
          <p:nvPr/>
        </p:nvSpPr>
        <p:spPr>
          <a:xfrm>
            <a:off x="3476458" y="1564347"/>
            <a:ext cx="454793" cy="25555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ReLU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4659162" y="1885590"/>
            <a:ext cx="454793" cy="19130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ReLU</a:t>
            </a:r>
            <a:endParaRPr lang="en-US" sz="1050" dirty="0"/>
          </a:p>
        </p:txBody>
      </p:sp>
      <p:sp>
        <p:nvSpPr>
          <p:cNvPr id="7" name="Rectangle 6"/>
          <p:cNvSpPr/>
          <p:nvPr/>
        </p:nvSpPr>
        <p:spPr>
          <a:xfrm>
            <a:off x="5841865" y="2131033"/>
            <a:ext cx="454793" cy="1422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Softmax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1797875" y="969715"/>
            <a:ext cx="12650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Input: 784 (28*28)</a:t>
            </a:r>
            <a:endParaRPr lang="en-US" sz="1050" dirty="0"/>
          </a:p>
        </p:txBody>
      </p:sp>
      <p:sp>
        <p:nvSpPr>
          <p:cNvPr id="9" name="TextBox 8"/>
          <p:cNvSpPr txBox="1"/>
          <p:nvPr/>
        </p:nvSpPr>
        <p:spPr>
          <a:xfrm>
            <a:off x="3141681" y="4119854"/>
            <a:ext cx="1026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Hidden 1: 300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4324385" y="1608590"/>
            <a:ext cx="1026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Hidden 2: 100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5355002" y="3556773"/>
            <a:ext cx="13003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Output: 10 classes</a:t>
            </a:r>
            <a:endParaRPr lang="en-US" sz="1050" dirty="0"/>
          </a:p>
        </p:txBody>
      </p: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1571859" y="2842099"/>
            <a:ext cx="72189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 flipV="1">
            <a:off x="2748548" y="2842101"/>
            <a:ext cx="727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6" idx="1"/>
          </p:cNvCxnSpPr>
          <p:nvPr/>
        </p:nvCxnSpPr>
        <p:spPr>
          <a:xfrm flipV="1">
            <a:off x="3931251" y="2842100"/>
            <a:ext cx="727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7" idx="1"/>
          </p:cNvCxnSpPr>
          <p:nvPr/>
        </p:nvCxnSpPr>
        <p:spPr>
          <a:xfrm flipV="1">
            <a:off x="5113955" y="2842100"/>
            <a:ext cx="727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5" idx="0"/>
          </p:cNvCxnSpPr>
          <p:nvPr/>
        </p:nvCxnSpPr>
        <p:spPr>
          <a:xfrm>
            <a:off x="3703854" y="1108215"/>
            <a:ext cx="1" cy="456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6" idx="2"/>
          </p:cNvCxnSpPr>
          <p:nvPr/>
        </p:nvCxnSpPr>
        <p:spPr>
          <a:xfrm flipV="1">
            <a:off x="4886558" y="3798611"/>
            <a:ext cx="1" cy="45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0"/>
          </p:cNvCxnSpPr>
          <p:nvPr/>
        </p:nvCxnSpPr>
        <p:spPr>
          <a:xfrm>
            <a:off x="6069260" y="1694289"/>
            <a:ext cx="2" cy="436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7" idx="3"/>
          </p:cNvCxnSpPr>
          <p:nvPr/>
        </p:nvCxnSpPr>
        <p:spPr>
          <a:xfrm flipV="1">
            <a:off x="6296658" y="2842099"/>
            <a:ext cx="4868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83362" y="2565103"/>
            <a:ext cx="274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51605" y="25651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W1</a:t>
            </a:r>
            <a:endParaRPr lang="en-US" sz="1050"/>
          </a:p>
        </p:txBody>
      </p:sp>
      <p:sp>
        <p:nvSpPr>
          <p:cNvPr id="30" name="TextBox 29"/>
          <p:cNvSpPr txBox="1"/>
          <p:nvPr/>
        </p:nvSpPr>
        <p:spPr>
          <a:xfrm>
            <a:off x="4105129" y="25651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W2</a:t>
            </a:r>
            <a:endParaRPr lang="en-US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5258654" y="256510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W3</a:t>
            </a:r>
            <a:endParaRPr lang="en-US" sz="1050" dirty="0"/>
          </a:p>
        </p:txBody>
      </p:sp>
      <p:sp>
        <p:nvSpPr>
          <p:cNvPr id="33" name="TextBox 32"/>
          <p:cNvSpPr txBox="1"/>
          <p:nvPr/>
        </p:nvSpPr>
        <p:spPr>
          <a:xfrm>
            <a:off x="6783519" y="2703599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</a:t>
            </a:r>
            <a:endParaRPr lang="en-US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3513778" y="831216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</a:t>
            </a:r>
            <a:r>
              <a:rPr lang="en-US" sz="1050" dirty="0"/>
              <a:t>1</a:t>
            </a:r>
            <a:endParaRPr lang="en-US" sz="1050" dirty="0"/>
          </a:p>
        </p:txBody>
      </p:sp>
      <p:sp>
        <p:nvSpPr>
          <p:cNvPr id="35" name="TextBox 34"/>
          <p:cNvSpPr txBox="1"/>
          <p:nvPr/>
        </p:nvSpPr>
        <p:spPr>
          <a:xfrm>
            <a:off x="4696481" y="4258354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b2</a:t>
            </a:r>
            <a:endParaRPr lang="en-US" sz="1050" dirty="0"/>
          </a:p>
        </p:txBody>
      </p:sp>
      <p:sp>
        <p:nvSpPr>
          <p:cNvPr id="36" name="TextBox 35"/>
          <p:cNvSpPr txBox="1"/>
          <p:nvPr/>
        </p:nvSpPr>
        <p:spPr>
          <a:xfrm>
            <a:off x="5879184" y="1452042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b3</a:t>
            </a:r>
            <a:endParaRPr lang="en-US" sz="1050" dirty="0"/>
          </a:p>
        </p:txBody>
      </p:sp>
      <p:sp>
        <p:nvSpPr>
          <p:cNvPr id="37" name="TextBox 36"/>
          <p:cNvSpPr txBox="1"/>
          <p:nvPr/>
        </p:nvSpPr>
        <p:spPr>
          <a:xfrm>
            <a:off x="6540089" y="4664346"/>
            <a:ext cx="14008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Loss: Categorical Cross entropy</a:t>
            </a:r>
            <a:endParaRPr lang="en-US" sz="105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1837757" y="4906720"/>
            <a:ext cx="4706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27796" y="4664346"/>
            <a:ext cx="18934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Stochastic Gradient Descent</a:t>
            </a:r>
            <a:endParaRPr lang="en-US" sz="1050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0" y="116272"/>
            <a:ext cx="9144000" cy="540703"/>
          </a:xfrm>
        </p:spPr>
        <p:txBody>
          <a:bodyPr/>
          <a:lstStyle/>
          <a:p>
            <a:pPr algn="ctr"/>
            <a:r>
              <a:rPr lang="en-US" smtClean="0"/>
              <a:t>Multilayer Perceptron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07031" y="2934435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[</a:t>
            </a:r>
            <a:r>
              <a:rPr lang="en-US" sz="1050" dirty="0"/>
              <a:t>1x784</a:t>
            </a:r>
            <a:r>
              <a:rPr lang="en-US" sz="1050" dirty="0"/>
              <a:t>]</a:t>
            </a:r>
            <a:endParaRPr lang="en-US" sz="1050" dirty="0"/>
          </a:p>
        </p:txBody>
      </p:sp>
      <p:sp>
        <p:nvSpPr>
          <p:cNvPr id="38" name="TextBox 37"/>
          <p:cNvSpPr txBox="1"/>
          <p:nvPr/>
        </p:nvSpPr>
        <p:spPr>
          <a:xfrm>
            <a:off x="2728290" y="2934432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[784x300]</a:t>
            </a:r>
            <a:endParaRPr lang="en-US" sz="1050" dirty="0"/>
          </a:p>
        </p:txBody>
      </p:sp>
      <p:sp>
        <p:nvSpPr>
          <p:cNvPr id="39" name="TextBox 38"/>
          <p:cNvSpPr txBox="1"/>
          <p:nvPr/>
        </p:nvSpPr>
        <p:spPr>
          <a:xfrm>
            <a:off x="3902702" y="2934432"/>
            <a:ext cx="777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[300x100]</a:t>
            </a:r>
            <a:endParaRPr lang="en-US" sz="1050" dirty="0"/>
          </a:p>
        </p:txBody>
      </p:sp>
      <p:sp>
        <p:nvSpPr>
          <p:cNvPr id="40" name="TextBox 39"/>
          <p:cNvSpPr txBox="1"/>
          <p:nvPr/>
        </p:nvSpPr>
        <p:spPr>
          <a:xfrm>
            <a:off x="5123216" y="2934432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[100x10]</a:t>
            </a:r>
            <a:endParaRPr lang="en-US" sz="1050" dirty="0"/>
          </a:p>
        </p:txBody>
      </p:sp>
      <p:sp>
        <p:nvSpPr>
          <p:cNvPr id="43" name="TextBox 42"/>
          <p:cNvSpPr txBox="1"/>
          <p:nvPr/>
        </p:nvSpPr>
        <p:spPr>
          <a:xfrm>
            <a:off x="6296658" y="2932174"/>
            <a:ext cx="551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[1x10]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9393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28" grpId="0"/>
      <p:bldP spid="29" grpId="0"/>
      <p:bldP spid="30" grpId="0"/>
      <p:bldP spid="31" grpId="0"/>
      <p:bldP spid="33" grpId="0"/>
      <p:bldP spid="33" grpId="1"/>
      <p:bldP spid="34" grpId="0"/>
      <p:bldP spid="35" grpId="0"/>
      <p:bldP spid="36" grpId="0"/>
      <p:bldP spid="37" grpId="0"/>
      <p:bldP spid="42" grpId="0"/>
      <p:bldP spid="2" grpId="0"/>
      <p:bldP spid="38" grpId="0"/>
      <p:bldP spid="39" grpId="0"/>
      <p:bldP spid="40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Keras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485850"/>
            <a:ext cx="68199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ReLU: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0, 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𝒙</m:t>
                            </m:r>
                          </m:e>
                        </m:d>
                      </m:e>
                    </m:func>
                  </m:oMath>
                </a14:m>
                <a:endParaRPr lang="en-US" b="0" dirty="0" smtClean="0"/>
              </a:p>
              <a:p>
                <a:r>
                  <a:rPr lang="en-US" dirty="0" smtClean="0"/>
                  <a:t>Softmax: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b="0" i="1" baseline="-25000" smtClean="0"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is-I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is-I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b="0" dirty="0" smtClean="0"/>
              </a:p>
              <a:p>
                <a:r>
                  <a:rPr lang="en-US" dirty="0" smtClean="0"/>
                  <a:t>Cross Entropy: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𝒃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𝒃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SGD: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𝒘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𝑙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∀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𝒘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24594" y="3589867"/>
            <a:ext cx="25138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Time to code!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1980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inside?</a:t>
            </a:r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 dirty="0" smtClean="0"/>
              <a:t>Preliminaries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Data Analysis Pipeline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Data Splitting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MNIST Dataset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Neural Networks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Perceptron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Multilayer Perceptron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/>
              <a:t>Gradient </a:t>
            </a:r>
            <a:r>
              <a:rPr lang="en-GB" dirty="0" smtClean="0"/>
              <a:t>Descent</a:t>
            </a:r>
            <a:endParaRPr dirty="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 dirty="0"/>
              <a:t>Deep Neural Networks</a:t>
            </a:r>
            <a:endParaRPr dirty="0"/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dirty="0" smtClean="0"/>
              <a:t>Autoencoders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Preliminaries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3908775" y="1241775"/>
            <a:ext cx="2624700" cy="888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Analysis Pipeline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94" name="Shape 94"/>
          <p:cNvSpPr/>
          <p:nvPr/>
        </p:nvSpPr>
        <p:spPr>
          <a:xfrm>
            <a:off x="1466188" y="1421625"/>
            <a:ext cx="945300" cy="5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Gather Data</a:t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2782763" y="1421625"/>
            <a:ext cx="945300" cy="5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Clean Data</a:t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4099338" y="1421625"/>
            <a:ext cx="945300" cy="5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Extract Features</a:t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5415913" y="1421625"/>
            <a:ext cx="945300" cy="5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</a:t>
            </a:r>
            <a:endParaRPr/>
          </a:p>
        </p:txBody>
      </p:sp>
      <p:cxnSp>
        <p:nvCxnSpPr>
          <p:cNvPr id="98" name="Shape 98"/>
          <p:cNvCxnSpPr>
            <a:stCxn id="94" idx="3"/>
            <a:endCxn id="95" idx="1"/>
          </p:cNvCxnSpPr>
          <p:nvPr/>
        </p:nvCxnSpPr>
        <p:spPr>
          <a:xfrm>
            <a:off x="2411488" y="1686225"/>
            <a:ext cx="3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Shape 99"/>
          <p:cNvCxnSpPr>
            <a:stCxn id="95" idx="3"/>
            <a:endCxn id="96" idx="1"/>
          </p:cNvCxnSpPr>
          <p:nvPr/>
        </p:nvCxnSpPr>
        <p:spPr>
          <a:xfrm>
            <a:off x="3728063" y="1686225"/>
            <a:ext cx="3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Shape 100"/>
          <p:cNvCxnSpPr>
            <a:stCxn id="96" idx="3"/>
            <a:endCxn id="97" idx="1"/>
          </p:cNvCxnSpPr>
          <p:nvPr/>
        </p:nvCxnSpPr>
        <p:spPr>
          <a:xfrm>
            <a:off x="5044638" y="1686225"/>
            <a:ext cx="3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Shape 101"/>
          <p:cNvSpPr/>
          <p:nvPr/>
        </p:nvSpPr>
        <p:spPr>
          <a:xfrm>
            <a:off x="6732488" y="1421625"/>
            <a:ext cx="945300" cy="5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</a:t>
            </a:r>
            <a:endParaRPr/>
          </a:p>
        </p:txBody>
      </p:sp>
      <p:cxnSp>
        <p:nvCxnSpPr>
          <p:cNvPr id="102" name="Shape 102"/>
          <p:cNvCxnSpPr>
            <a:stCxn id="97" idx="3"/>
            <a:endCxn id="101" idx="1"/>
          </p:cNvCxnSpPr>
          <p:nvPr/>
        </p:nvCxnSpPr>
        <p:spPr>
          <a:xfrm>
            <a:off x="6361213" y="1686225"/>
            <a:ext cx="37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Shape 103"/>
          <p:cNvSpPr txBox="1"/>
          <p:nvPr/>
        </p:nvSpPr>
        <p:spPr>
          <a:xfrm>
            <a:off x="311700" y="2441225"/>
            <a:ext cx="8296200" cy="22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Extract Features: conversion of raw data into some useful format</a:t>
            </a:r>
            <a:endParaRPr sz="1800">
              <a:solidFill>
                <a:schemeClr val="dk2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>
                <a:solidFill>
                  <a:schemeClr val="dk2"/>
                </a:solidFill>
              </a:rPr>
              <a:t>Usually transforming to a higher/lower dimension</a:t>
            </a:r>
            <a:endParaRPr>
              <a:solidFill>
                <a:schemeClr val="dk2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>
                <a:solidFill>
                  <a:schemeClr val="dk2"/>
                </a:solidFill>
              </a:rPr>
              <a:t>Eg: Kernels, PCA, LSA, etc</a:t>
            </a:r>
            <a:endParaRPr>
              <a:solidFill>
                <a:schemeClr val="dk2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Learn: Can take multiple forms</a:t>
            </a:r>
            <a:endParaRPr sz="1800">
              <a:solidFill>
                <a:schemeClr val="dk2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>
                <a:solidFill>
                  <a:schemeClr val="dk2"/>
                </a:solidFill>
              </a:rPr>
              <a:t>Supervised: classification, regression</a:t>
            </a:r>
            <a:endParaRPr>
              <a:solidFill>
                <a:schemeClr val="dk2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>
                <a:solidFill>
                  <a:schemeClr val="dk2"/>
                </a:solidFill>
              </a:rPr>
              <a:t>Unsupervised: clustering</a:t>
            </a:r>
            <a:endParaRPr>
              <a:solidFill>
                <a:schemeClr val="dk2"/>
              </a:solidFill>
            </a:endParaRP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>
                <a:solidFill>
                  <a:schemeClr val="dk2"/>
                </a:solidFill>
              </a:rPr>
              <a:t>Reinforcement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0" y="1152484"/>
            <a:ext cx="4286250" cy="2650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75100" cy="25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is generally divided into 2 disjoint sets: Train and Test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Training data is used for learning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It can be further split into a validation set which acts as a test set during learning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Test data is used to compute how well the model has learned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Ideal ratio = 80:20</a:t>
            </a: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Data Splitting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1065400" y="3802825"/>
            <a:ext cx="6787550" cy="1037200"/>
            <a:chOff x="1065400" y="3802825"/>
            <a:chExt cx="6787550" cy="1037200"/>
          </a:xfrm>
        </p:grpSpPr>
        <p:sp>
          <p:nvSpPr>
            <p:cNvPr id="113" name="Shape 113"/>
            <p:cNvSpPr/>
            <p:nvPr/>
          </p:nvSpPr>
          <p:spPr>
            <a:xfrm>
              <a:off x="1520550" y="4148675"/>
              <a:ext cx="733800" cy="303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254350" y="4148675"/>
              <a:ext cx="387900" cy="3033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642250" y="4148675"/>
              <a:ext cx="733800" cy="303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3376050" y="4148675"/>
              <a:ext cx="387900" cy="3033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3763950" y="4148675"/>
              <a:ext cx="733800" cy="303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4497750" y="4148675"/>
              <a:ext cx="387900" cy="3033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4885650" y="4148675"/>
              <a:ext cx="733800" cy="303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5619450" y="4148675"/>
              <a:ext cx="387900" cy="3033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6007350" y="4148675"/>
              <a:ext cx="733800" cy="303300"/>
            </a:xfrm>
            <a:prstGeom prst="rect">
              <a:avLst/>
            </a:prstGeom>
            <a:solidFill>
              <a:srgbClr val="1155CC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6741150" y="4148675"/>
              <a:ext cx="387900" cy="3033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rgbClr val="A4C2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7129050" y="4148675"/>
              <a:ext cx="494400" cy="3033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24" name="Shape 124"/>
            <p:cNvSpPr txBox="1"/>
            <p:nvPr/>
          </p:nvSpPr>
          <p:spPr>
            <a:xfrm>
              <a:off x="3795900" y="4536725"/>
              <a:ext cx="15522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434343"/>
                  </a:solidFill>
                </a:rPr>
                <a:t>Learning process</a:t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25" name="Shape 125"/>
            <p:cNvSpPr txBox="1"/>
            <p:nvPr/>
          </p:nvSpPr>
          <p:spPr>
            <a:xfrm>
              <a:off x="1065400" y="3802825"/>
              <a:ext cx="10089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34343"/>
                  </a:solidFill>
                </a:rPr>
                <a:t>Start learning</a:t>
              </a:r>
              <a:endParaRPr sz="1000">
                <a:solidFill>
                  <a:srgbClr val="434343"/>
                </a:solidFill>
              </a:endParaRPr>
            </a:p>
          </p:txBody>
        </p:sp>
        <p:sp>
          <p:nvSpPr>
            <p:cNvPr id="126" name="Shape 126"/>
            <p:cNvSpPr txBox="1"/>
            <p:nvPr/>
          </p:nvSpPr>
          <p:spPr>
            <a:xfrm>
              <a:off x="7412550" y="3802825"/>
              <a:ext cx="4404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434343"/>
                  </a:solidFill>
                </a:rPr>
                <a:t>Test</a:t>
              </a:r>
              <a:endParaRPr sz="1000">
                <a:solidFill>
                  <a:srgbClr val="43434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Extraction</a:t>
            </a:r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Useful information in data is usually hidden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need some mechanism to keep only the useful parts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Example: Predict prices of houses in Bangalore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graphicFrame>
        <p:nvGraphicFramePr>
          <p:cNvPr id="134" name="Shape 134"/>
          <p:cNvGraphicFramePr/>
          <p:nvPr/>
        </p:nvGraphicFramePr>
        <p:xfrm>
          <a:off x="886925" y="2289175"/>
          <a:ext cx="7239000" cy="2377260"/>
        </p:xfrm>
        <a:graphic>
          <a:graphicData uri="http://schemas.openxmlformats.org/drawingml/2006/table">
            <a:tbl>
              <a:tblPr>
                <a:noFill/>
                <a:tableStyleId>{A04AC6EE-643A-4BAB-B127-A12567F6F417}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Area (in sqft)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Location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Rooms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Wall color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Price (in crores)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1200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Whitefield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1.00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Indiranagar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2.50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Jayanagar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Yellow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3.50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1900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Banashankari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1.50</a:t>
                      </a:r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Lavelle Road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Green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1.50</a:t>
                      </a:r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35" name="Shape 135"/>
          <p:cNvSpPr/>
          <p:nvPr/>
        </p:nvSpPr>
        <p:spPr>
          <a:xfrm>
            <a:off x="5143500" y="2145475"/>
            <a:ext cx="1377300" cy="2660700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MNIST dataset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77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Let’s start with the MNIST Dataset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Each data point is a 28X28 image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/>
              <a:t>Each image is a handwritten digit between 0-9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are 60,000 training and 10,000 test points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have to predict the class (0-9) using the other information (784 pixel values)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pixel value is in the range 0-256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grpSp>
        <p:nvGrpSpPr>
          <p:cNvPr id="143" name="Shape 143"/>
          <p:cNvGrpSpPr/>
          <p:nvPr/>
        </p:nvGrpSpPr>
        <p:grpSpPr>
          <a:xfrm>
            <a:off x="311700" y="1064675"/>
            <a:ext cx="8566637" cy="3262150"/>
            <a:chOff x="311700" y="1064675"/>
            <a:chExt cx="8566637" cy="3262150"/>
          </a:xfrm>
        </p:grpSpPr>
        <p:sp>
          <p:nvSpPr>
            <p:cNvPr id="144" name="Shape 144"/>
            <p:cNvSpPr txBox="1"/>
            <p:nvPr/>
          </p:nvSpPr>
          <p:spPr>
            <a:xfrm>
              <a:off x="6638088" y="3922900"/>
              <a:ext cx="1679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434343"/>
                  </a:solidFill>
                </a:rPr>
                <a:t>Handwritten digits</a:t>
              </a:r>
              <a:endParaRPr>
                <a:solidFill>
                  <a:srgbClr val="434343"/>
                </a:solidFill>
              </a:endParaRPr>
            </a:p>
          </p:txBody>
        </p:sp>
        <p:pic>
          <p:nvPicPr>
            <p:cNvPr id="145" name="Shape 145" descr="mnist-digits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6962" y="1064675"/>
              <a:ext cx="2801375" cy="281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Shape 146" descr="gradient-wide-transition.jp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3974025"/>
              <a:ext cx="5525626" cy="352800"/>
            </a:xfrm>
            <a:prstGeom prst="rect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7" name="Shape 147"/>
            <p:cNvSpPr txBox="1"/>
            <p:nvPr/>
          </p:nvSpPr>
          <p:spPr>
            <a:xfrm>
              <a:off x="5288625" y="3656325"/>
              <a:ext cx="5487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255</a:t>
              </a:r>
              <a:endParaRPr/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x="311700" y="3656325"/>
              <a:ext cx="3237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0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MNIST Dataset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8392770" y="46349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155" name="Shape 155" descr="digits-raw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38" y="1124250"/>
            <a:ext cx="4339175" cy="32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 descr="digits-pca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2288" y="1124250"/>
            <a:ext cx="4339174" cy="3254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732</Words>
  <Application>Microsoft Macintosh PowerPoint</Application>
  <PresentationFormat>On-screen Show (16:9)</PresentationFormat>
  <Paragraphs>197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Cambria Math</vt:lpstr>
      <vt:lpstr>Arial</vt:lpstr>
      <vt:lpstr>Simple Light</vt:lpstr>
      <vt:lpstr>Learning Deep Learning</vt:lpstr>
      <vt:lpstr>Deep Learning everywhere!</vt:lpstr>
      <vt:lpstr>What’s inside?</vt:lpstr>
      <vt:lpstr>Preliminaries</vt:lpstr>
      <vt:lpstr>Data Analysis Pipeline</vt:lpstr>
      <vt:lpstr>Data Splitting</vt:lpstr>
      <vt:lpstr>Feature Extraction</vt:lpstr>
      <vt:lpstr>MNIST dataset</vt:lpstr>
      <vt:lpstr>MNIST Dataset</vt:lpstr>
      <vt:lpstr>Neural Networks</vt:lpstr>
      <vt:lpstr>Perceptron</vt:lpstr>
      <vt:lpstr>Perceptron</vt:lpstr>
      <vt:lpstr>Multilayer Perceptron</vt:lpstr>
      <vt:lpstr>Multilayer Perceptron</vt:lpstr>
      <vt:lpstr>Gradient Descent</vt:lpstr>
      <vt:lpstr>Gradient Descent</vt:lpstr>
      <vt:lpstr>Nutshell definitions</vt:lpstr>
      <vt:lpstr>Deep Neural Networks</vt:lpstr>
      <vt:lpstr>Autoencoders</vt:lpstr>
      <vt:lpstr>Autoencoders</vt:lpstr>
      <vt:lpstr>Hands-on Session</vt:lpstr>
      <vt:lpstr>Multilayer Perceptron</vt:lpstr>
      <vt:lpstr>Keras code</vt:lpstr>
      <vt:lpstr>Formulae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Deep Learning</dc:title>
  <cp:lastModifiedBy>Rahul A R</cp:lastModifiedBy>
  <cp:revision>8</cp:revision>
  <dcterms:modified xsi:type="dcterms:W3CDTF">2018-07-06T15:46:32Z</dcterms:modified>
</cp:coreProperties>
</file>